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748" r:id="rId2"/>
    <p:sldId id="749" r:id="rId3"/>
    <p:sldId id="994" r:id="rId4"/>
    <p:sldId id="998" r:id="rId5"/>
    <p:sldId id="997" r:id="rId6"/>
    <p:sldId id="1004" r:id="rId7"/>
    <p:sldId id="931" r:id="rId8"/>
    <p:sldId id="930" r:id="rId9"/>
    <p:sldId id="933" r:id="rId10"/>
    <p:sldId id="934" r:id="rId11"/>
    <p:sldId id="935" r:id="rId12"/>
    <p:sldId id="937" r:id="rId13"/>
    <p:sldId id="939" r:id="rId14"/>
    <p:sldId id="941" r:id="rId15"/>
    <p:sldId id="954" r:id="rId16"/>
    <p:sldId id="955" r:id="rId17"/>
    <p:sldId id="958" r:id="rId18"/>
    <p:sldId id="960" r:id="rId19"/>
    <p:sldId id="959" r:id="rId20"/>
    <p:sldId id="961" r:id="rId21"/>
    <p:sldId id="904" r:id="rId22"/>
    <p:sldId id="905" r:id="rId23"/>
    <p:sldId id="965" r:id="rId24"/>
    <p:sldId id="964" r:id="rId25"/>
    <p:sldId id="910" r:id="rId26"/>
    <p:sldId id="911" r:id="rId27"/>
    <p:sldId id="967" r:id="rId28"/>
    <p:sldId id="968" r:id="rId29"/>
    <p:sldId id="914" r:id="rId30"/>
    <p:sldId id="970" r:id="rId31"/>
    <p:sldId id="974" r:id="rId32"/>
    <p:sldId id="975" r:id="rId33"/>
    <p:sldId id="925" r:id="rId34"/>
    <p:sldId id="926" r:id="rId35"/>
    <p:sldId id="927" r:id="rId36"/>
    <p:sldId id="976" r:id="rId37"/>
    <p:sldId id="977" r:id="rId38"/>
    <p:sldId id="972" r:id="rId39"/>
    <p:sldId id="932" r:id="rId40"/>
    <p:sldId id="973" r:id="rId41"/>
    <p:sldId id="980" r:id="rId42"/>
    <p:sldId id="981" r:id="rId43"/>
    <p:sldId id="982" r:id="rId44"/>
    <p:sldId id="983" r:id="rId45"/>
    <p:sldId id="984" r:id="rId46"/>
    <p:sldId id="985" r:id="rId47"/>
    <p:sldId id="986" r:id="rId4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01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05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92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44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99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50820ADD-10B6-409E-8924-B1648CF179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FC7A6C-3468-44FE-A878-B4D10B14E81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452B5FB-BFBD-4E96-83B4-F0BD5AFBD0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92163"/>
            <a:ext cx="4224338" cy="3170237"/>
          </a:xfrm>
          <a:ln cap="flat"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A8D0538-F76A-46FE-A158-8CE06D68B8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3459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51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72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12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40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95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62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60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08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920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07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16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96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0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870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921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143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591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47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632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094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731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32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010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7209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923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061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834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635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72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769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79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009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935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581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159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923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309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988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7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/>
              <a:t>Winter 2026</a:t>
            </a:r>
            <a:br>
              <a:rPr lang="en-US" sz="4000" dirty="0"/>
            </a:br>
            <a:r>
              <a:rPr lang="en-US" sz="3100" dirty="0"/>
              <a:t>Lecture 5:  Intro to the filesystem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440 System Design of a Search Engine</a:t>
            </a:r>
            <a:br>
              <a:rPr lang="en-US" dirty="0"/>
            </a:br>
            <a:r>
              <a:rPr lang="en-US" sz="3100" dirty="0"/>
              <a:t>Winter 2021</a:t>
            </a:r>
            <a:br>
              <a:rPr lang="en-US" dirty="0"/>
            </a:br>
            <a:r>
              <a:rPr lang="en-US" sz="3100" dirty="0"/>
              <a:t>Lecture 7:  Intro to the filesystem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A73B-2953-4C2C-A850-6D25EF8B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5BAC1-E2FD-43B3-89A1-F03A14BE5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582" y="1600200"/>
            <a:ext cx="7124218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Reading stdin, writing </a:t>
            </a:r>
            <a:r>
              <a:rPr lang="en-US" dirty="0" err="1"/>
              <a:t>stdout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Walking the directory structure.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F7943-1536-4F3B-AA85-04D2B5AA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9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A73B-2953-4C2C-A850-6D25EF8B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5BAC1-E2FD-43B3-89A1-F03A14BE5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582" y="1600200"/>
            <a:ext cx="7124218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Course 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Reading stdin, writing </a:t>
            </a:r>
            <a:r>
              <a:rPr lang="en-US" dirty="0" err="1"/>
              <a:t>stdout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Walking the directory structure.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F7943-1536-4F3B-AA85-04D2B5AA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1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A73B-2953-4C2C-A850-6D25EF8B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5BAC1-E2FD-43B3-89A1-F03A14BE5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582" y="1600200"/>
            <a:ext cx="7124218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Questions about  lecture material,  homework, teams, project?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F7943-1536-4F3B-AA85-04D2B5AA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60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A73B-2953-4C2C-A850-6D25EF8B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5BAC1-E2FD-43B3-89A1-F03A14BE5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582" y="1600200"/>
            <a:ext cx="7124218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Reading stdin, writing </a:t>
            </a:r>
            <a:r>
              <a:rPr lang="en-US" dirty="0" err="1"/>
              <a:t>stdout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Walking the directory structure.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F7943-1536-4F3B-AA85-04D2B5AA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4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0A0F-B746-40BC-A61B-2A881DD20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cin</a:t>
            </a:r>
            <a:r>
              <a:rPr lang="en-US" dirty="0"/>
              <a:t>, </a:t>
            </a:r>
            <a:r>
              <a:rPr lang="en-US" dirty="0" err="1"/>
              <a:t>cout</a:t>
            </a:r>
            <a:r>
              <a:rPr lang="en-US" dirty="0"/>
              <a:t> and </a:t>
            </a:r>
            <a:r>
              <a:rPr lang="en-US" dirty="0" err="1"/>
              <a:t>cerr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0C84E-212D-4DFE-B489-B81B75D53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6014" y="1594757"/>
            <a:ext cx="683078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All the streams you’re used to using in C++ are built on top of underlying operating system calls.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  <a:tabLst>
                <a:tab pos="2743200" algn="l"/>
                <a:tab pos="5029200" algn="l"/>
              </a:tabLst>
            </a:pPr>
            <a:r>
              <a:rPr lang="en-US" dirty="0"/>
              <a:t>Header	</a:t>
            </a:r>
            <a:r>
              <a:rPr lang="en-US" dirty="0" err="1"/>
              <a:t>unistd.h</a:t>
            </a:r>
            <a:endParaRPr lang="en-US" dirty="0"/>
          </a:p>
          <a:p>
            <a:pPr marL="0" indent="0">
              <a:buNone/>
              <a:tabLst>
                <a:tab pos="2743200" algn="l"/>
                <a:tab pos="5029200" algn="l"/>
              </a:tabLst>
            </a:pPr>
            <a:r>
              <a:rPr lang="en-US" dirty="0"/>
              <a:t>Open a file	open( )</a:t>
            </a:r>
            <a:br>
              <a:rPr lang="en-US" dirty="0"/>
            </a:br>
            <a:r>
              <a:rPr lang="en-US" dirty="0"/>
              <a:t>Read	read( ) </a:t>
            </a:r>
            <a:br>
              <a:rPr lang="en-US" dirty="0"/>
            </a:br>
            <a:r>
              <a:rPr lang="en-US" dirty="0"/>
              <a:t>Write	write( )</a:t>
            </a:r>
            <a:br>
              <a:rPr lang="en-US" dirty="0"/>
            </a:br>
            <a:r>
              <a:rPr lang="en-US" dirty="0"/>
              <a:t>Close the file	close( 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01B97-775E-44D2-9D6E-968EF49B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8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19EB65F-B02D-4F3D-8CB0-07485946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C23E1-D417-427A-A5FB-EC4C417DF68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74EF2A4-33BC-4A69-9160-EAF9049EB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Handles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29E73B-B554-4A45-AFF3-8175A55A8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0768" y="1684338"/>
            <a:ext cx="7522464" cy="3904170"/>
          </a:xfrm>
          <a:noFill/>
          <a:ln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dirty="0"/>
              <a:t>On Linux, often called an ID.</a:t>
            </a:r>
          </a:p>
          <a:p>
            <a:pPr marL="0" indent="0">
              <a:buNone/>
            </a:pPr>
            <a:r>
              <a:rPr lang="en-US" altLang="en-US" dirty="0"/>
              <a:t>Means of referring to system objects.</a:t>
            </a:r>
          </a:p>
          <a:p>
            <a:pPr marL="0" indent="0">
              <a:buNone/>
            </a:pPr>
            <a:r>
              <a:rPr lang="en-US" altLang="en-US" dirty="0"/>
              <a:t>Opaque datatype</a:t>
            </a:r>
          </a:p>
          <a:p>
            <a:pPr marL="514350" indent="-457200"/>
            <a:r>
              <a:rPr lang="en-US" altLang="en-US" dirty="0"/>
              <a:t>“Black boxes”</a:t>
            </a:r>
          </a:p>
          <a:p>
            <a:pPr marL="514350" indent="-457200"/>
            <a:r>
              <a:rPr lang="en-US" altLang="en-US" dirty="0"/>
              <a:t>Not fair to look at the value and try to guess how it’s encoded.</a:t>
            </a:r>
          </a:p>
          <a:p>
            <a:pPr marL="0" indent="0">
              <a:buNone/>
            </a:pPr>
            <a:r>
              <a:rPr lang="en-US" altLang="en-US" dirty="0"/>
              <a:t>Handles can be inherited or duplicated (even to another process.)</a:t>
            </a:r>
          </a:p>
        </p:txBody>
      </p:sp>
    </p:spTree>
    <p:extLst>
      <p:ext uri="{BB962C8B-B14F-4D97-AF65-F5344CB8AC3E}">
        <p14:creationId xmlns:p14="http://schemas.microsoft.com/office/powerpoint/2010/main" val="368111172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BF2B-15A6-44AD-BB56-FE19A426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Inherited handles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33B95-A2C6-48D8-A5C1-6B69EFC4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2928" y="1872343"/>
            <a:ext cx="2745407" cy="1809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1889125" algn="l"/>
                <a:tab pos="2343150" algn="l"/>
              </a:tabLst>
            </a:pPr>
            <a:r>
              <a:rPr lang="en-US" sz="2400" dirty="0"/>
              <a:t>Stdin	0</a:t>
            </a:r>
          </a:p>
          <a:p>
            <a:pPr marL="0" indent="0">
              <a:buNone/>
              <a:tabLst>
                <a:tab pos="1889125" algn="l"/>
                <a:tab pos="2343150" algn="l"/>
              </a:tabLst>
            </a:pPr>
            <a:r>
              <a:rPr lang="en-US" sz="2400" dirty="0" err="1"/>
              <a:t>Stdout</a:t>
            </a:r>
            <a:r>
              <a:rPr lang="en-US" sz="2400" dirty="0"/>
              <a:t>	1</a:t>
            </a:r>
          </a:p>
          <a:p>
            <a:pPr marL="0" indent="0">
              <a:buNone/>
              <a:tabLst>
                <a:tab pos="1889125" algn="l"/>
                <a:tab pos="2343150" algn="l"/>
              </a:tabLst>
            </a:pPr>
            <a:r>
              <a:rPr lang="en-US" sz="2400" dirty="0"/>
              <a:t>Stderr	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CC113-1844-45B9-956E-4289BF6F3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64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A73B-2953-4C2C-A850-6D25EF8B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the filesystem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5BAC1-E2FD-43B3-89A1-F03A14BE5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600200"/>
            <a:ext cx="76581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Reading stdin, writing </a:t>
            </a:r>
            <a:r>
              <a:rPr lang="en-US" dirty="0" err="1">
                <a:solidFill>
                  <a:srgbClr val="C00000"/>
                </a:solidFill>
              </a:rPr>
              <a:t>stdout</a:t>
            </a:r>
            <a:r>
              <a:rPr lang="en-US" dirty="0">
                <a:solidFill>
                  <a:srgbClr val="C0000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Walking the directory structure.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F7943-1536-4F3B-AA85-04D2B5AA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10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2B734-83A3-4AC7-B004-C6D70436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read( ) and write( 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9ADE3-56C7-482C-9792-412C00EB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C8680D-FBE9-4B49-89A3-8521F5089118}"/>
              </a:ext>
            </a:extLst>
          </p:cNvPr>
          <p:cNvSpPr/>
          <p:nvPr/>
        </p:nvSpPr>
        <p:spPr>
          <a:xfrm>
            <a:off x="762000" y="1700243"/>
            <a:ext cx="7191375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read() attempts to read up to count bytes from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file descriptor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into the buffer starting at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read(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count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write() writes up to count bytes from the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buffer starting at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to the file referred to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by the file descriptor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write(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count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93982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AECB7E-1EB1-439D-B720-3AD530AF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439C89-6E8E-4129-8D26-DE556720480B}"/>
              </a:ext>
            </a:extLst>
          </p:cNvPr>
          <p:cNvSpPr/>
          <p:nvPr/>
        </p:nvSpPr>
        <p:spPr>
          <a:xfrm>
            <a:off x="809625" y="415647"/>
            <a:ext cx="84582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Simple Linux cat from stdin.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4096;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buffer[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bytesWritten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read( 0, buffer,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buffer )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&gt; 0 )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bytesWritten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write( 1, buffer,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&gt; 0 &amp;&amp;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bytesWritten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48166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A73B-2953-4C2C-A850-6D25EF8B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the filesystem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5BAC1-E2FD-43B3-89A1-F03A14BE5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600200"/>
            <a:ext cx="76581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Reading stdin, writing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stdout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Walking the directory structure.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F7943-1536-4F3B-AA85-04D2B5AA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79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0A0F-B746-40BC-A61B-2A881DD20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and closing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0C84E-212D-4DFE-B489-B81B75D53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114" y="1895475"/>
            <a:ext cx="6411686" cy="423068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743200" algn="l"/>
                <a:tab pos="5029200" algn="l"/>
              </a:tabLst>
            </a:pPr>
            <a:r>
              <a:rPr lang="en-US" dirty="0"/>
              <a:t>Header	</a:t>
            </a:r>
            <a:r>
              <a:rPr lang="en-US" dirty="0" err="1">
                <a:latin typeface="Consolas" panose="020B0609020204030204" pitchFamily="49" charset="0"/>
              </a:rPr>
              <a:t>unistd.h</a:t>
            </a:r>
            <a:endParaRPr lang="en-US" dirty="0">
              <a:latin typeface="Consolas" panose="020B0609020204030204" pitchFamily="49" charset="0"/>
            </a:endParaRPr>
          </a:p>
          <a:p>
            <a:pPr marL="0" indent="0">
              <a:buNone/>
              <a:tabLst>
                <a:tab pos="2743200" algn="l"/>
                <a:tab pos="5029200" algn="l"/>
              </a:tabLst>
            </a:pPr>
            <a:r>
              <a:rPr lang="en-US" dirty="0"/>
              <a:t>Open a file	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open( )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Read	</a:t>
            </a:r>
            <a:r>
              <a:rPr lang="en-US" dirty="0">
                <a:latin typeface="Consolas" panose="020B0609020204030204" pitchFamily="49" charset="0"/>
              </a:rPr>
              <a:t>read( )</a:t>
            </a:r>
            <a:br>
              <a:rPr lang="en-US" dirty="0"/>
            </a:br>
            <a:r>
              <a:rPr lang="en-US" dirty="0"/>
              <a:t>Write	</a:t>
            </a:r>
            <a:r>
              <a:rPr lang="en-US" dirty="0">
                <a:latin typeface="Consolas" panose="020B0609020204030204" pitchFamily="49" charset="0"/>
              </a:rPr>
              <a:t>write( )</a:t>
            </a:r>
            <a:br>
              <a:rPr lang="en-US" dirty="0"/>
            </a:br>
            <a:r>
              <a:rPr lang="en-US" dirty="0"/>
              <a:t>Close the file	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close( 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01B97-775E-44D2-9D6E-968EF49B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74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5C1C-9412-4E35-9725-8DB952F5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open( )</a:t>
            </a:r>
            <a:r>
              <a:rPr lang="en-US" dirty="0"/>
              <a:t>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2794-A51A-41AB-BA3C-3354D6BCB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open(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2000" dirty="0">
                <a:solidFill>
                  <a:srgbClr val="808080"/>
                </a:solidFill>
                <a:latin typeface="Consolas" panose="020B0609020204030204" pitchFamily="49" charset="0"/>
              </a:rPr>
              <a:t>pathname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808080"/>
                </a:solidFill>
                <a:latin typeface="Consolas" panose="020B0609020204030204" pitchFamily="49" charset="0"/>
              </a:rPr>
              <a:t>flags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 open(</a:t>
            </a:r>
            <a:r>
              <a:rPr lang="fr-FR" sz="20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20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fr-FR" sz="2000" dirty="0" err="1">
                <a:solidFill>
                  <a:srgbClr val="808080"/>
                </a:solidFill>
                <a:latin typeface="Consolas" panose="020B0609020204030204" pitchFamily="49" charset="0"/>
              </a:rPr>
              <a:t>pathname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fr-FR" sz="20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2000" dirty="0">
                <a:solidFill>
                  <a:srgbClr val="808080"/>
                </a:solidFill>
                <a:latin typeface="Consolas" panose="020B0609020204030204" pitchFamily="49" charset="0"/>
              </a:rPr>
              <a:t>flags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fr-FR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mode_t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2000" dirty="0">
                <a:solidFill>
                  <a:srgbClr val="808080"/>
                </a:solidFill>
                <a:latin typeface="Consolas" panose="020B0609020204030204" pitchFamily="49" charset="0"/>
              </a:rPr>
              <a:t>mode</a:t>
            </a:r>
            <a:r>
              <a:rPr lang="fr-FR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Flags are bitwise </a:t>
            </a:r>
            <a:r>
              <a:rPr lang="en-US" sz="2400" dirty="0" err="1"/>
              <a:t>OR’ed</a:t>
            </a:r>
            <a:r>
              <a:rPr lang="en-US" sz="2400" dirty="0"/>
              <a:t>, must include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000" dirty="0">
                <a:latin typeface="Consolas" panose="020B0609020204030204" pitchFamily="49" charset="0"/>
              </a:rPr>
              <a:t>O_RDONLY, O_WRONLY or O_RDWR</a:t>
            </a:r>
            <a:endParaRPr lang="en-US" sz="24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 dirty="0"/>
              <a:t>Plus optionally: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000" dirty="0">
                <a:latin typeface="Consolas" panose="020B0609020204030204" pitchFamily="49" charset="0"/>
              </a:rPr>
              <a:t>O_APPEND, O_CREAT, O_TRUNC </a:t>
            </a:r>
            <a:r>
              <a:rPr lang="en-US" sz="2400" dirty="0"/>
              <a:t>+ others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If </a:t>
            </a:r>
            <a:r>
              <a:rPr lang="en-US" sz="2000" dirty="0">
                <a:latin typeface="Consolas" panose="020B0609020204030204" pitchFamily="49" charset="0"/>
              </a:rPr>
              <a:t>O_CREAT</a:t>
            </a:r>
            <a:r>
              <a:rPr lang="en-US" sz="2400" dirty="0"/>
              <a:t> specified, mode bits specify the Linux </a:t>
            </a:r>
            <a:r>
              <a:rPr lang="en-US" sz="2400" dirty="0" err="1"/>
              <a:t>rwx</a:t>
            </a:r>
            <a:r>
              <a:rPr lang="en-US" sz="2400" dirty="0"/>
              <a:t> (read/write/execute) bits to be applied to any new file.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7BA27-57F3-4AF3-B46E-952ECB49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05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A344F5-4F22-4FEA-AF4E-6FF5443D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91C232-0890-44A5-8572-44E88236CAB0}"/>
              </a:ext>
            </a:extLst>
          </p:cNvPr>
          <p:cNvSpPr/>
          <p:nvPr/>
        </p:nvSpPr>
        <p:spPr>
          <a:xfrm>
            <a:off x="371475" y="303401"/>
            <a:ext cx="877252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Simple Linux cat file routine.</a:t>
            </a:r>
            <a:endParaRPr lang="fr-FR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fcntl.h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BufferSize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4096;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buffer[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BufferSize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bytesWritten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input = open(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[ 1 ],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O_RDONLY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read( input, buffer,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buffer )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bytesWritten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write( 1, buffer,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 0 &amp;&amp;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bytesWritten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close( input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53550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Reading stdin, writing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stdout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Walking the directory structure.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20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2F1D-EB06-4014-B9BB-22A6D10B0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48225-DD3B-4979-BFED-05DFDB6AC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3779520" cy="423164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As we read or write a file, we generally think of starting at the beginning, then reading or writing from there.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We have a current location that follows us.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We can reset that position by seeking.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2454A-0EB6-4CC2-94F5-1F3EEDCF5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43236B-CA44-44B4-9293-9B0D9A27A1DC}"/>
              </a:ext>
            </a:extLst>
          </p:cNvPr>
          <p:cNvSpPr/>
          <p:nvPr/>
        </p:nvSpPr>
        <p:spPr>
          <a:xfrm>
            <a:off x="5229497" y="1562100"/>
            <a:ext cx="836023" cy="4307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2809FB9-B221-4E29-96AF-92FD56F59624}"/>
              </a:ext>
            </a:extLst>
          </p:cNvPr>
          <p:cNvCxnSpPr>
            <a:cxnSpLocks/>
          </p:cNvCxnSpPr>
          <p:nvPr/>
        </p:nvCxnSpPr>
        <p:spPr>
          <a:xfrm>
            <a:off x="4572000" y="2758440"/>
            <a:ext cx="6226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C24A6CB-758B-4F5D-A849-E855EA6B1D91}"/>
              </a:ext>
            </a:extLst>
          </p:cNvPr>
          <p:cNvSpPr txBox="1"/>
          <p:nvPr/>
        </p:nvSpPr>
        <p:spPr>
          <a:xfrm>
            <a:off x="6553200" y="1600201"/>
            <a:ext cx="213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Bytestream</a:t>
            </a:r>
            <a:r>
              <a:rPr lang="en-US" sz="2400" dirty="0"/>
              <a:t> that starts at 0 and runs the end of the file.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D04C3C-3BBC-47EB-BA0F-31E3CFA698E0}"/>
              </a:ext>
            </a:extLst>
          </p:cNvPr>
          <p:cNvSpPr txBox="1"/>
          <p:nvPr/>
        </p:nvSpPr>
        <p:spPr>
          <a:xfrm>
            <a:off x="4776651" y="1417638"/>
            <a:ext cx="452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350122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063EC0-8179-4016-A5DF-DFB228BC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903AD1-EB78-4026-9DD6-C53A28E13713}"/>
              </a:ext>
            </a:extLst>
          </p:cNvPr>
          <p:cNvSpPr/>
          <p:nvPr/>
        </p:nvSpPr>
        <p:spPr>
          <a:xfrm>
            <a:off x="660400" y="1506290"/>
            <a:ext cx="8026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lseek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() repositions the file offset of the open file description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associated with the file descriptor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to the argument offset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according to the directive whence as follows: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SEEK_SET	Offset is set to offset bytes.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SEEK_CUR	Current location plus offset.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SEEK_END	Size of the file plus offset.</a:t>
            </a: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off_t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is a signed type.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off_t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= -1 indicates failure,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errno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set to indicate the error.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lseek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offset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whence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9278E7-203B-45BC-A231-963F5320DD3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Linux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122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424731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LinuxSeekRead.cpp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// Simple Linux file seek and read example.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g++ LinuxSeekRead.cpp -o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Usage: 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filename position bytes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LinuxSeekRead.cpp 2 30; echo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 Simple Linux file seek and re</a:t>
            </a:r>
          </a:p>
          <a:p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79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4398EC-B157-4939-B30C-1EEDCA23FB79}"/>
              </a:ext>
            </a:extLst>
          </p:cNvPr>
          <p:cNvSpPr/>
          <p:nvPr/>
        </p:nvSpPr>
        <p:spPr>
          <a:xfrm>
            <a:off x="1044146" y="187711"/>
            <a:ext cx="6961061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// Simple Linux file seek and read example.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// Nicole Hamilton  nham@umich.edu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fcntl.h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std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!= 4 )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"Usage:  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LinuxSeekRead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 filename position bytes"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file = open(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[ 1 ], </a:t>
            </a:r>
            <a:r>
              <a:rPr lang="en-US" sz="1300" dirty="0">
                <a:solidFill>
                  <a:srgbClr val="6F008A"/>
                </a:solidFill>
                <a:latin typeface="Consolas" panose="020B0609020204030204" pitchFamily="49" charset="0"/>
              </a:rPr>
              <a:t>O_RDONLY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file == -1 )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"Could not open 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[ 1 ]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", error = 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A00319-0F9B-48CB-9155-25F2DA51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15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8B4FE2-3016-4C15-8A71-5C24AEB67496}"/>
              </a:ext>
            </a:extLst>
          </p:cNvPr>
          <p:cNvSpPr/>
          <p:nvPr/>
        </p:nvSpPr>
        <p:spPr>
          <a:xfrm>
            <a:off x="1000664" y="982176"/>
            <a:ext cx="681704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position =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atoi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[ 2 ] ),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bytes =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atoi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[ 3 ] );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resultPosition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lseek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 file, position, </a:t>
            </a:r>
            <a:r>
              <a:rPr lang="en-US" sz="1300" dirty="0">
                <a:solidFill>
                  <a:srgbClr val="6F008A"/>
                </a:solidFill>
                <a:latin typeface="Consolas" panose="020B0609020204030204" pitchFamily="49" charset="0"/>
              </a:rPr>
              <a:t>SEEK_SET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resultPosition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== -1 )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"Could not seek to 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position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", error = 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bytes &gt; 0 )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*buffer =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[ bytes ];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= read( file, buffer, bytes )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write( 1, buffer,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"Could not read 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bytes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 bytes at position 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position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", error = 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3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9CF0C9-A7CC-4B77-802C-483DE90B9880}"/>
              </a:ext>
            </a:extLst>
          </p:cNvPr>
          <p:cNvSpPr/>
          <p:nvPr/>
        </p:nvSpPr>
        <p:spPr>
          <a:xfrm>
            <a:off x="1184483" y="1448565"/>
            <a:ext cx="5471689" cy="4702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F3443-C0A0-4124-A8E5-5953D6B2D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121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878FF-D51F-49E6-B1FC-192D92366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1915" y="2613499"/>
            <a:ext cx="4383931" cy="13489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you can seek and read, you can seek and write.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81A53-0789-446D-A9E1-D5CC118B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09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534434" y="797510"/>
            <a:ext cx="7975600" cy="4278094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LinuxSeekWrite.cpp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// Simple Linux file seek and write example.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g++ LinuxSeekWrite.cpp -o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Usage: 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filename position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echo Hello world how are you &gt;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6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friend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cat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Hello friend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ow are you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304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5524DE-27A7-4D24-9C78-D9DBAF0EB007}"/>
              </a:ext>
            </a:extLst>
          </p:cNvPr>
          <p:cNvSpPr/>
          <p:nvPr/>
        </p:nvSpPr>
        <p:spPr>
          <a:xfrm>
            <a:off x="749911" y="946588"/>
            <a:ext cx="68047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Simple Linux file seek and write example.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Nicole Hamilton  nham@umich.edu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fcntl.h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!= 3 )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"Usage:  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LinuxSeekWrite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 filename position"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  <a:endParaRPr lang="en-US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22B3E7-0F9A-4E33-92B3-236E242A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00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8715A5-3D10-42B6-A5B5-B56FC4C91CBF}"/>
              </a:ext>
            </a:extLst>
          </p:cNvPr>
          <p:cNvSpPr/>
          <p:nvPr/>
        </p:nvSpPr>
        <p:spPr>
          <a:xfrm>
            <a:off x="741017" y="494914"/>
            <a:ext cx="75297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file = open(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[ 1 ],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O_WRONLY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|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O_CREAT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S_IRUSR | S_IWUSR 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file == -1 )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"Could not open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[ 1 ]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", error =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position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atoi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[ 2 ] 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resultPosition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lseek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file, position,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SEEK_SET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resultPosition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== -1 )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"Could not seek to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position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", error =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buffer[ 1024 ];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bytesWritten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read( 0, buffer,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buffer ) )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write( file, buffer,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bytesRead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0215853-6200-4139-A88C-8A2D47DAADED}"/>
              </a:ext>
            </a:extLst>
          </p:cNvPr>
          <p:cNvSpPr/>
          <p:nvPr/>
        </p:nvSpPr>
        <p:spPr>
          <a:xfrm>
            <a:off x="1303682" y="5212098"/>
            <a:ext cx="3416600" cy="2825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2C4E5-4B2B-4605-B99F-52C04AAD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42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DD0BA-8AB7-4E8B-9F46-79B432CC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 past the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89659-ACDB-4E25-9DA6-E2637D512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250" y="2003898"/>
            <a:ext cx="7707549" cy="4122265"/>
          </a:xfrm>
        </p:spPr>
        <p:txBody>
          <a:bodyPr/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What do you expect should happen if you seek past the end?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How about if you’re WAY past the end?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A75B5-5FB2-4D9C-84D4-F59F4E6D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68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4185761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echo hello world &gt;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ls -l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rwxrwxrwx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3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12 Jan 24 12:50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1000000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This is way past the end.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ls -l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rwxrwxrwx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3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1000026 Jan 24 12:50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od -c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0000000   h   e   l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o       w   o   r   l   d  \n  \0  \0  \0  \0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0000020  \0  \0  \0  \0  \0  \0  \0  \0  \0  \0  \0  \0  \0  \0  \0  \0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3641100   T   h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s    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s       w   a   y       p   a   s   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3641120       t   h   e    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n   d   .  \n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3641132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63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62FB-2812-41DE-99A5-217BB7BC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1BD09-AD91-4863-917B-284F79F60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3083668" cy="446986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Both Linux and Windows seamlessly support sparse files.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These are files with holes in them where there's no actual data.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Holes take no actual space on disk.</a:t>
            </a:r>
          </a:p>
          <a:p>
            <a:pPr marL="0" indent="0">
              <a:spcBef>
                <a:spcPts val="1600"/>
              </a:spcBef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0CF7AD-12D2-4997-B5FC-7BE5B94B9381}"/>
              </a:ext>
            </a:extLst>
          </p:cNvPr>
          <p:cNvSpPr/>
          <p:nvPr/>
        </p:nvSpPr>
        <p:spPr>
          <a:xfrm>
            <a:off x="5229497" y="1562100"/>
            <a:ext cx="836023" cy="4307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6D9DF7E-7978-40FB-A41F-647D11F23563}"/>
              </a:ext>
            </a:extLst>
          </p:cNvPr>
          <p:cNvCxnSpPr>
            <a:cxnSpLocks/>
          </p:cNvCxnSpPr>
          <p:nvPr/>
        </p:nvCxnSpPr>
        <p:spPr>
          <a:xfrm>
            <a:off x="4572000" y="2758440"/>
            <a:ext cx="62266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73DEEF0-385C-4EF8-BF94-AF94FC5DBB02}"/>
              </a:ext>
            </a:extLst>
          </p:cNvPr>
          <p:cNvSpPr txBox="1"/>
          <p:nvPr/>
        </p:nvSpPr>
        <p:spPr>
          <a:xfrm>
            <a:off x="6553200" y="1600201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you read from a hole, you get 0.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ECC7B2-F4D8-44E4-A25B-4EBE12A00CE9}"/>
              </a:ext>
            </a:extLst>
          </p:cNvPr>
          <p:cNvSpPr txBox="1"/>
          <p:nvPr/>
        </p:nvSpPr>
        <p:spPr>
          <a:xfrm>
            <a:off x="4776651" y="1417638"/>
            <a:ext cx="452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FC0221-CFE4-43C6-AD74-A60C9CC5BF7B}"/>
              </a:ext>
            </a:extLst>
          </p:cNvPr>
          <p:cNvSpPr/>
          <p:nvPr/>
        </p:nvSpPr>
        <p:spPr>
          <a:xfrm>
            <a:off x="5220511" y="2431915"/>
            <a:ext cx="836578" cy="26588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51AC5-D25E-46DD-A03E-E642C6E5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62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Reading stdin, writing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stdout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Walking the directory structure.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576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434F6-2EF4-493B-8F62-90FB5E1E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with read and 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96FD3-4402-48CD-898B-EEF4683DA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Annoying if you’re doing any sort of scanning of data that might cross a read/write buffer boundary.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Example:  A simple “</a:t>
            </a:r>
            <a:r>
              <a:rPr lang="en-US" dirty="0" err="1"/>
              <a:t>wc</a:t>
            </a:r>
            <a:r>
              <a:rPr lang="en-US" dirty="0"/>
              <a:t>” (word count) example counts words, breaking on white space.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58328-8448-42C1-B0FA-FA2F9647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LinuxWcStd.cpp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Plain vanilla Linux word-count.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g++ LinuxWcStd.cpp -o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LinuxWcStd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LinuxWcStd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Linux*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cpp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346     LinuxCatMT.cpp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117     LinuxForkExec.cpp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594     LinuxGetSsl.cpp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397     LinuxGetUrl.cpp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75      LinuxHelloMT.cpp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460     LinuxListDirectory.cpp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305     LinuxPipe.cpp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201     LinuxSeekRead.cpp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162     LinuxSeekWrite.cpp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325     LinuxSignalDtor.cpp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298     LinuxSignalHandler.cpp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994     LinuxTinyServer.cpp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1087    LinuxTinySslServer.cpp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208     LinuxWcMap.cpp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173     LinuxWcStd.cpp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5742    Total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84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904311-CCEE-4C37-8BCA-5B2F66237A45}"/>
              </a:ext>
            </a:extLst>
          </p:cNvPr>
          <p:cNvSpPr/>
          <p:nvPr/>
        </p:nvSpPr>
        <p:spPr>
          <a:xfrm>
            <a:off x="1023258" y="934561"/>
            <a:ext cx="715191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// Plain vanilla Linux word-count.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8000"/>
                </a:solidFill>
                <a:latin typeface="Consolas" panose="020B0609020204030204" pitchFamily="49" charset="0"/>
              </a:rPr>
              <a:t>// Nicole Hamilton  nham@umich.edu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fcntl.h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3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std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total = 0;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nn-NO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nn-NO" sz="13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3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nn-NO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300" dirty="0">
                <a:solidFill>
                  <a:srgbClr val="000000"/>
                </a:solidFill>
                <a:latin typeface="Consolas" panose="020B0609020204030204" pitchFamily="49" charset="0"/>
              </a:rPr>
              <a:t> i = 1;  i &lt; </a:t>
            </a:r>
            <a:r>
              <a:rPr lang="nn-NO" sz="1300" dirty="0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nn-NO" sz="1300" dirty="0">
                <a:solidFill>
                  <a:srgbClr val="000000"/>
                </a:solidFill>
                <a:latin typeface="Consolas" panose="020B0609020204030204" pitchFamily="49" charset="0"/>
              </a:rPr>
              <a:t>;  i++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words = 0;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f = open(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[ i ], </a:t>
            </a:r>
            <a:r>
              <a:rPr lang="en-US" sz="1300" dirty="0">
                <a:solidFill>
                  <a:srgbClr val="6F008A"/>
                </a:solidFill>
                <a:latin typeface="Consolas" panose="020B0609020204030204" pitchFamily="49" charset="0"/>
              </a:rPr>
              <a:t>O_RDONLY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A56170-78EF-49C9-9CF4-54BCE6EDA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577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B5A6DD-6A84-4F0E-962C-7350EAA0D685}"/>
              </a:ext>
            </a:extLst>
          </p:cNvPr>
          <p:cNvSpPr/>
          <p:nvPr/>
        </p:nvSpPr>
        <p:spPr>
          <a:xfrm>
            <a:off x="800100" y="244881"/>
            <a:ext cx="7543800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f != -1 )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bytes;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buffer[ 4096 ], *c;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bytes = read( f, buffer, </a:t>
            </a:r>
            <a:r>
              <a:rPr lang="en-US" sz="13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( buffer ) )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c = buffer;  c &lt; buffer + bytes;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c++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*c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' '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'\t'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'\n'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'\r'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{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words++;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}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}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words++;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close( f );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words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A31515"/>
                </a:solidFill>
                <a:latin typeface="Consolas" panose="020B0609020204030204" pitchFamily="49" charset="0"/>
              </a:rPr>
              <a:t>"\t"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[ i ]  </a:t>
            </a:r>
            <a:r>
              <a:rPr lang="en-US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total += words;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  <a:endParaRPr lang="en-US" sz="1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F2F376-47D0-4A51-B7C1-34D1FAEB5A30}"/>
              </a:ext>
            </a:extLst>
          </p:cNvPr>
          <p:cNvSpPr txBox="1"/>
          <p:nvPr/>
        </p:nvSpPr>
        <p:spPr>
          <a:xfrm>
            <a:off x="5583676" y="598783"/>
            <a:ext cx="2568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We iterate over each buffer-full.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DBBD0-5C0C-463C-902D-017C36EE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23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BAA163-5BBF-427F-BE74-70999D6F1FA0}"/>
              </a:ext>
            </a:extLst>
          </p:cNvPr>
          <p:cNvSpPr/>
          <p:nvPr/>
        </p:nvSpPr>
        <p:spPr>
          <a:xfrm>
            <a:off x="642258" y="821008"/>
            <a:ext cx="4572000" cy="10926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3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3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3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&gt; 2 )</a:t>
            </a:r>
          </a:p>
          <a:p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      cout </a:t>
            </a:r>
            <a:r>
              <a:rPr lang="fr-FR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 total </a:t>
            </a:r>
            <a:r>
              <a:rPr lang="fr-FR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300" dirty="0">
                <a:solidFill>
                  <a:srgbClr val="A31515"/>
                </a:solidFill>
                <a:latin typeface="Consolas" panose="020B0609020204030204" pitchFamily="49" charset="0"/>
              </a:rPr>
              <a:t>"\t"</a:t>
            </a:r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300" dirty="0">
                <a:solidFill>
                  <a:srgbClr val="A31515"/>
                </a:solidFill>
                <a:latin typeface="Consolas" panose="020B0609020204030204" pitchFamily="49" charset="0"/>
              </a:rPr>
              <a:t>"Total"</a:t>
            </a:r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3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3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fr-FR" sz="13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3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3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89BFAC-E8CA-4770-815E-BCAAF5A3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16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D9B4E-AF78-4D43-8429-BEE19A0D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mapped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8C7EF-374D-4C3D-BF2C-7DA75E6A8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Map a whole or part of a file into your address space.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get a pointer to where it's been mapped and from there you treat it like a big array of chars.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Reading or writing the file only requires dereferencing a pointer into the map.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The operating system's paging system will populate the map as you touch locations.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174FA-F1EF-4C59-9EFC-F77DA4D8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73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047536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LinuxWcMap.cpp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Linux word-count using the mapped file support.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g++ LinuxWcMap.cpp -o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LinuxWcMap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LinuxWcMap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Linux*.cpp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346     LinuxCatMT.cpp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117     LinuxForkExec.cpp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594     LinuxGetSsl.cpp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397     LinuxGetUrl.cpp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75      LinuxHelloMT.cpp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460     LinuxListDirectory.cpp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305     LinuxPipe.cpp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201     LinuxSeekRead.cpp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162     LinuxSeekWrite.cpp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325     LinuxSignalDtor.cpp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298     LinuxSignalHandler.cpp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994     LinuxTinyServer.cpp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1087    LinuxTinySslServer.cpp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208     LinuxWcMap.cpp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173     LinuxWcStd.cpp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5742    Total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55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4C41BF-B427-427D-8CBD-99BBA865E4FE}"/>
              </a:ext>
            </a:extLst>
          </p:cNvPr>
          <p:cNvSpPr/>
          <p:nvPr/>
        </p:nvSpPr>
        <p:spPr>
          <a:xfrm>
            <a:off x="859971" y="372023"/>
            <a:ext cx="648788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Linux word-count using the mapped file support.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Nicole Hamilton  nham@umich.edu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mman.h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fcntl.h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fileInfo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fstat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fileInfo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fileInfo.st_size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total = 0;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i = 1;  i &lt; </a:t>
            </a:r>
            <a:r>
              <a:rPr lang="nn-NO" sz="1200" dirty="0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;  i++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words = 0;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f = open(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i ],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O_RDONLY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805CA9-D2EB-404B-A0B4-709031C9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44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0D2480-FA76-45F2-9554-05DB9D5B8D85}"/>
              </a:ext>
            </a:extLst>
          </p:cNvPr>
          <p:cNvSpPr/>
          <p:nvPr/>
        </p:nvSpPr>
        <p:spPr>
          <a:xfrm>
            <a:off x="566057" y="428178"/>
            <a:ext cx="698862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f != -1 )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f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*map = 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 )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mmap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PROT_READ, MAP_PRIVATE, f, 0 );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map != MAP_FAILED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*end = map +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da-DK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da-DK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*c = map;  c &lt; end;  c++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*c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 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'\t'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'\n'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'\r'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words++;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words++;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CB29C2-A188-43C9-BF75-A230BEFF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16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4E2AAB-4FDA-4A82-98B8-2396D5A7CA6A}"/>
              </a:ext>
            </a:extLst>
          </p:cNvPr>
          <p:cNvSpPr/>
          <p:nvPr/>
        </p:nvSpPr>
        <p:spPr>
          <a:xfrm>
            <a:off x="370114" y="545182"/>
            <a:ext cx="6096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close( f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words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i ] 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total += words;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&gt; 2 )</a:t>
            </a:r>
          </a:p>
          <a:p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cout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total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A31515"/>
                </a:solidFill>
                <a:latin typeface="Consolas" panose="020B0609020204030204" pitchFamily="49" charset="0"/>
              </a:rPr>
              <a:t>"\t"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A31515"/>
                </a:solidFill>
                <a:latin typeface="Consolas" panose="020B0609020204030204" pitchFamily="49" charset="0"/>
              </a:rPr>
              <a:t>"Total"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0865F-3444-4D43-BA58-1DBF8CB8E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15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Handles and ids.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Reading stdin, writing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stdout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Opening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Memory-mapping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Walking the directory structure.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369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4616648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LinuxListDirectory.cpp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Linux recursive list directory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g++ LinuxListDirectory.cpp -o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LinuxListDirectory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LinuxListDirectory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-1 x64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x64, type = directory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x64/., type = directory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x64/.., type = directory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x64/Debug, type = directory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14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E929A0-DC1A-4476-8B28-1CAC1F8518E5}"/>
              </a:ext>
            </a:extLst>
          </p:cNvPr>
          <p:cNvSpPr/>
          <p:nvPr/>
        </p:nvSpPr>
        <p:spPr>
          <a:xfrm>
            <a:off x="1121228" y="243512"/>
            <a:ext cx="6901543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Linux recursive list directory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Nicole Hamilton  nham@umich.edu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dirent.h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FR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fr-F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Filetype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fr-F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mode_t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808080"/>
                </a:solidFill>
                <a:latin typeface="Consolas" panose="020B0609020204030204" pitchFamily="49" charset="0"/>
              </a:rPr>
              <a:t>mode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mode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&amp;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S_IFMT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S_IFSOCK: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"socket"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S_IFLNK: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"symbolic link"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S_IFREG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"regular file"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S_IFBLK: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"block device"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"directory"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S_IFCHR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"character device"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S_IFIFO: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"FIFO"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"unknown"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9DA669-C1AF-4BEA-B40A-18046E3B0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536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E929A0-DC1A-4476-8B28-1CAC1F8518E5}"/>
              </a:ext>
            </a:extLst>
          </p:cNvPr>
          <p:cNvSpPr/>
          <p:nvPr/>
        </p:nvSpPr>
        <p:spPr>
          <a:xfrm>
            <a:off x="1052648" y="860732"/>
            <a:ext cx="77332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DotName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[ 0 ] ==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'.'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&amp;&amp;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(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[ 1 ] == 0 ||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[ 1 ] ==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'.'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[ 2 ] == 0 );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95529C-96EC-4B2A-A48C-0ACF3955C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021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E929A0-DC1A-4476-8B28-1CAC1F8518E5}"/>
              </a:ext>
            </a:extLst>
          </p:cNvPr>
          <p:cNvSpPr/>
          <p:nvPr/>
        </p:nvSpPr>
        <p:spPr>
          <a:xfrm>
            <a:off x="1121228" y="243512"/>
            <a:ext cx="773321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ListDirectory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filePath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DIR *handle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opendir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filePath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.c_str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handle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dirent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*entry;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entry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handle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childPath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filePath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+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'/'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childPath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+= entry-&gt;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d_name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stat(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childPath.c_str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), &amp;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"stat of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filePath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 failed, 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errno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=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12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childPath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", type =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Filetype(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statbuf.st_mode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statbuf.st_mode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&amp;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 ==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!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DotName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entry-&gt;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d_name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 &amp;&amp; 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&gt; 0 ||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== -1 )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ListDirectory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childPath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 0 ? -1 :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- 1 );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", size =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closedir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handle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"open handle failed, 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errno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=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E90B17-FB06-462E-A83D-F98D308B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502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E929A0-DC1A-4476-8B28-1CAC1F8518E5}"/>
              </a:ext>
            </a:extLst>
          </p:cNvPr>
          <p:cNvSpPr/>
          <p:nvPr/>
        </p:nvSpPr>
        <p:spPr>
          <a:xfrm>
            <a:off x="1121228" y="243512"/>
            <a:ext cx="773321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 2 )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"Usage:  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linuxlistdirectory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[ -r | -- ] pathnames"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   -r   Recursive"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e-DE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de-DE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de-DE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200" dirty="0">
                <a:solidFill>
                  <a:srgbClr val="A31515"/>
                </a:solidFill>
                <a:latin typeface="Consolas" panose="020B0609020204030204" pitchFamily="49" charset="0"/>
              </a:rPr>
              <a:t>"   -int maxDepth (default 0)"</a:t>
            </a:r>
            <a:r>
              <a:rPr lang="de-DE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de-DE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de-DE" sz="1200" dirty="0">
                <a:solidFill>
                  <a:srgbClr val="000000"/>
                </a:solidFill>
                <a:latin typeface="Consolas" panose="020B0609020204030204" pitchFamily="49" charset="0"/>
              </a:rPr>
              <a:t> endl;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[ 0 ][ 0 ] ==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'-'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[ 0 ][ 1 ] ==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'r'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[ 0 ][ 2 ] == 0 )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-1;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atoi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[ 0 ] + 1 );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A93F69-7897-4B32-AD83-7E1CB46D4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15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E929A0-DC1A-4476-8B28-1CAC1F8518E5}"/>
              </a:ext>
            </a:extLst>
          </p:cNvPr>
          <p:cNvSpPr/>
          <p:nvPr/>
        </p:nvSpPr>
        <p:spPr>
          <a:xfrm>
            <a:off x="1121228" y="243512"/>
            <a:ext cx="77332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i = 0;  i &lt; </a:t>
            </a:r>
            <a:r>
              <a:rPr lang="nn-NO" sz="1200" dirty="0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;  i++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stat(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], &amp;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"stat of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]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 failed, 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errno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 =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]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", type =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Filetype(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statbuf.st_mode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statbuf.st_mode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&amp;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S_IFMT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 ==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S_IFDIR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ListDirectory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],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 0 ? -1 :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maxDepth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- 1 );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", size = 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750F4F-C763-4E9A-B434-F8883EDB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1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16915</TotalTime>
  <Words>3859</Words>
  <Application>Microsoft Office PowerPoint</Application>
  <PresentationFormat>On-screen Show (4:3)</PresentationFormat>
  <Paragraphs>731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Consolas</vt:lpstr>
      <vt:lpstr>Verdana</vt:lpstr>
      <vt:lpstr>Office Theme</vt:lpstr>
      <vt:lpstr>EECS 498 System Design of a Search Engine Winter 2026 Lecture 5:  Intro to the filesystem</vt:lpstr>
      <vt:lpstr>EECS 440 System Design of a Search Engine Winter 2021 Lecture 7:  Intro to the filesystem</vt:lpstr>
      <vt:lpstr>agenda</vt:lpstr>
      <vt:lpstr>agenda</vt:lpstr>
      <vt:lpstr>Course details</vt:lpstr>
      <vt:lpstr>agenda</vt:lpstr>
      <vt:lpstr>cin, cout and cerr</vt:lpstr>
      <vt:lpstr>Handles</vt:lpstr>
      <vt:lpstr>Inherited handles</vt:lpstr>
      <vt:lpstr>Intro to the filesystem</vt:lpstr>
      <vt:lpstr>read( ) and write( )</vt:lpstr>
      <vt:lpstr>PowerPoint Presentation</vt:lpstr>
      <vt:lpstr>Intro to the filesystem</vt:lpstr>
      <vt:lpstr>Opening and closing files</vt:lpstr>
      <vt:lpstr>open( ) parameters</vt:lpstr>
      <vt:lpstr>PowerPoint Presentation</vt:lpstr>
      <vt:lpstr>agenda</vt:lpstr>
      <vt:lpstr>seeking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seeking past the end</vt:lpstr>
      <vt:lpstr>PowerPoint Presentation</vt:lpstr>
      <vt:lpstr>sparse files</vt:lpstr>
      <vt:lpstr>agenda</vt:lpstr>
      <vt:lpstr>problem with read and write</vt:lpstr>
      <vt:lpstr>PowerPoint Presentation</vt:lpstr>
      <vt:lpstr>PowerPoint Presentation</vt:lpstr>
      <vt:lpstr>PowerPoint Presentation</vt:lpstr>
      <vt:lpstr>PowerPoint Presentation</vt:lpstr>
      <vt:lpstr>mapped files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Intro to the filesystem</dc:title>
  <dc:creator>Nicole Hamilton</dc:creator>
  <cp:lastModifiedBy>Nicole Hamilton</cp:lastModifiedBy>
  <cp:revision>764</cp:revision>
  <dcterms:created xsi:type="dcterms:W3CDTF">2014-10-28T21:56:04Z</dcterms:created>
  <dcterms:modified xsi:type="dcterms:W3CDTF">2026-10-13T21:24:43Z</dcterms:modified>
</cp:coreProperties>
</file>